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Montserrat"/>
      <p:regular r:id="rId57"/>
      <p:bold r:id="rId58"/>
      <p:italic r:id="rId59"/>
      <p:boldItalic r:id="rId60"/>
    </p:embeddedFont>
    <p:embeddedFont>
      <p:font typeface="Fira Sans Medium"/>
      <p:regular r:id="rId61"/>
      <p:bold r:id="rId62"/>
      <p:italic r:id="rId63"/>
      <p:boldItalic r:id="rId64"/>
    </p:embeddedFont>
    <p:embeddedFont>
      <p:font typeface="Fira Sans SemiBold"/>
      <p:regular r:id="rId65"/>
      <p:bold r:id="rId66"/>
      <p:italic r:id="rId67"/>
      <p:boldItalic r:id="rId68"/>
    </p:embeddedFont>
    <p:embeddedFont>
      <p:font typeface="Fira Sans"/>
      <p:regular r:id="rId69"/>
      <p:bold r:id="rId70"/>
      <p:italic r:id="rId71"/>
      <p:boldItalic r:id="rId72"/>
    </p:embeddedFont>
    <p:embeddedFont>
      <p:font typeface="Fira Sans Light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E8AB81-B064-44D9-8CE0-3ED475272E0D}">
  <a:tblStyle styleId="{44E8AB81-B064-44D9-8CE0-3ED475272E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A820C4D-F8FE-4F46-8687-B22A942199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Light-regular.fntdata"/><Relationship Id="rId72" Type="http://schemas.openxmlformats.org/officeDocument/2006/relationships/font" Target="fonts/FiraSans-boldItalic.fntdata"/><Relationship Id="rId31" Type="http://schemas.openxmlformats.org/officeDocument/2006/relationships/slide" Target="slides/slide26.xml"/><Relationship Id="rId75" Type="http://schemas.openxmlformats.org/officeDocument/2006/relationships/font" Target="fonts/FiraSansLight-italic.fntdata"/><Relationship Id="rId30" Type="http://schemas.openxmlformats.org/officeDocument/2006/relationships/slide" Target="slides/slide25.xml"/><Relationship Id="rId74" Type="http://schemas.openxmlformats.org/officeDocument/2006/relationships/font" Target="fonts/FiraSansLight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FiraSansLight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FiraSans-italic.fntdata"/><Relationship Id="rId70" Type="http://schemas.openxmlformats.org/officeDocument/2006/relationships/font" Target="fonts/FiraSans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Medium-bold.fntdata"/><Relationship Id="rId61" Type="http://schemas.openxmlformats.org/officeDocument/2006/relationships/font" Target="fonts/FiraSansMedium-regular.fntdata"/><Relationship Id="rId20" Type="http://schemas.openxmlformats.org/officeDocument/2006/relationships/slide" Target="slides/slide15.xml"/><Relationship Id="rId64" Type="http://schemas.openxmlformats.org/officeDocument/2006/relationships/font" Target="fonts/FiraSansMedium-boldItalic.fntdata"/><Relationship Id="rId63" Type="http://schemas.openxmlformats.org/officeDocument/2006/relationships/font" Target="fonts/FiraSansMedium-italic.fntdata"/><Relationship Id="rId22" Type="http://schemas.openxmlformats.org/officeDocument/2006/relationships/slide" Target="slides/slide17.xml"/><Relationship Id="rId66" Type="http://schemas.openxmlformats.org/officeDocument/2006/relationships/font" Target="fonts/FiraSansSemiBold-bold.fntdata"/><Relationship Id="rId21" Type="http://schemas.openxmlformats.org/officeDocument/2006/relationships/slide" Target="slides/slide16.xml"/><Relationship Id="rId65" Type="http://schemas.openxmlformats.org/officeDocument/2006/relationships/font" Target="fonts/FiraSansSemiBold-regular.fntdata"/><Relationship Id="rId24" Type="http://schemas.openxmlformats.org/officeDocument/2006/relationships/slide" Target="slides/slide19.xml"/><Relationship Id="rId68" Type="http://schemas.openxmlformats.org/officeDocument/2006/relationships/font" Target="fonts/FiraSansSemi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FiraSansSemiBold-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070dc8e5f_2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070dc8e5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070dc8e5f_2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070dc8e5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070dc8e5f_2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070dc8e5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2f7c811e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2f7c81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070dc8e5f_2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070dc8e5f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070dc8e5f_2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070dc8e5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070dc8e5f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070dc8e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70dc8e5f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70dc8e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070dc8e5f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070dc8e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070dc8e5f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070dc8e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070dc8e5f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070dc8e5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f4c74116a_3_4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f4c74116a_3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2f7c811e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2f7c81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b2f7c811ed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b2f7c811e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2f7c811e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2f7c811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2f7c811e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2f7c811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2f7c811ed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b2f7c811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2f7c811ed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2f7c811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2f7c811ed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2f7c811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b2f7c811ed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b2f7c811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2f7c811e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2f7c811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070dc8e5f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070dc8e5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070dc8e5f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070dc8e5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70dc8e5f_2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70dc8e5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bg>
      <p:bgPr>
        <a:gradFill>
          <a:gsLst>
            <a:gs pos="0">
              <a:schemeClr val="accent2"/>
            </a:gs>
            <a:gs pos="72000">
              <a:schemeClr val="accent3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45725" y="0"/>
            <a:ext cx="4406366" cy="5143500"/>
          </a:xfrm>
          <a:custGeom>
            <a:rect b="b" l="l" r="r" t="t"/>
            <a:pathLst>
              <a:path extrusionOk="0" h="6858000" w="6228079">
                <a:moveTo>
                  <a:pt x="0" y="0"/>
                </a:moveTo>
                <a:cubicBezTo>
                  <a:pt x="1192022" y="1180275"/>
                  <a:pt x="1930400" y="2817749"/>
                  <a:pt x="1930400" y="4627690"/>
                </a:cubicBezTo>
                <a:cubicBezTo>
                  <a:pt x="1931225" y="5388331"/>
                  <a:pt x="1798574" y="6143219"/>
                  <a:pt x="1538478" y="6858000"/>
                </a:cubicBezTo>
                <a:lnTo>
                  <a:pt x="6228080" y="6858000"/>
                </a:lnTo>
                <a:lnTo>
                  <a:pt x="622808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4907910" y="0"/>
            <a:ext cx="4243868" cy="5143500"/>
          </a:xfrm>
          <a:custGeom>
            <a:rect b="b" l="l" r="r" t="t"/>
            <a:pathLst>
              <a:path extrusionOk="0" h="6858000" w="5998400">
                <a:moveTo>
                  <a:pt x="2752407" y="0"/>
                </a:moveTo>
                <a:cubicBezTo>
                  <a:pt x="2856294" y="466997"/>
                  <a:pt x="2908554" y="943991"/>
                  <a:pt x="2908300" y="1422400"/>
                </a:cubicBezTo>
                <a:cubicBezTo>
                  <a:pt x="2908300" y="3686239"/>
                  <a:pt x="1753171" y="5680139"/>
                  <a:pt x="0" y="6847206"/>
                </a:cubicBezTo>
                <a:lnTo>
                  <a:pt x="0" y="6858000"/>
                </a:lnTo>
                <a:lnTo>
                  <a:pt x="5998401" y="6858000"/>
                </a:lnTo>
                <a:lnTo>
                  <a:pt x="5998401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6451122" y="0"/>
            <a:ext cx="2697686" cy="3605879"/>
          </a:xfrm>
          <a:custGeom>
            <a:rect b="b" l="l" r="r" t="t"/>
            <a:pathLst>
              <a:path extrusionOk="0" h="4807839" w="3812984">
                <a:moveTo>
                  <a:pt x="3812984" y="4807839"/>
                </a:moveTo>
                <a:lnTo>
                  <a:pt x="3812984" y="0"/>
                </a:lnTo>
                <a:lnTo>
                  <a:pt x="0" y="0"/>
                </a:lnTo>
                <a:cubicBezTo>
                  <a:pt x="1961959" y="853313"/>
                  <a:pt x="3421634" y="2644648"/>
                  <a:pt x="3812984" y="48078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0" rotWithShape="0" algn="bl" dir="10800000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●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SzPts val="2800"/>
              <a:buFont typeface="Fira Sans Medium"/>
              <a:buChar char="○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SzPts val="2800"/>
              <a:buFont typeface="Fira Sans Medium"/>
              <a:buChar char="■"/>
              <a:defRPr sz="28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2862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9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 rot="10800000">
            <a:off x="7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79100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175738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5572375" y="1492425"/>
            <a:ext cx="2168700" cy="296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7217006" y="0"/>
            <a:ext cx="1927002" cy="5143500"/>
          </a:xfrm>
          <a:custGeom>
            <a:rect b="b" l="l" r="r" t="t"/>
            <a:pathLst>
              <a:path extrusionOk="0" h="6858000" w="2569336">
                <a:moveTo>
                  <a:pt x="1256538" y="0"/>
                </a:moveTo>
                <a:cubicBezTo>
                  <a:pt x="1569466" y="775024"/>
                  <a:pt x="1729804" y="1603165"/>
                  <a:pt x="1728788" y="2438972"/>
                </a:cubicBezTo>
                <a:cubicBezTo>
                  <a:pt x="1728788" y="4144582"/>
                  <a:pt x="1073023" y="5696966"/>
                  <a:pt x="0" y="6858000"/>
                </a:cubicBezTo>
                <a:lnTo>
                  <a:pt x="2569337" y="6858000"/>
                </a:lnTo>
                <a:lnTo>
                  <a:pt x="2569337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 rot="10800000">
            <a:off x="9" y="3749421"/>
            <a:ext cx="1378553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solidFill>
            <a:srgbClr val="FFFFFF">
              <a:alpha val="206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Fira Sans SemiBold"/>
              <a:buNone/>
              <a:defRPr sz="32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●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Light"/>
              <a:buChar char="○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Fira Sans Light"/>
              <a:buChar char="■"/>
              <a:defRPr sz="24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s://gadm.org/download_country_v3.html" TargetMode="External"/><Relationship Id="rId5" Type="http://schemas.openxmlformats.org/officeDocument/2006/relationships/hyperlink" Target="https://de.statista.com/statistik/daten/studie/403/umfrage/todesfaelle-durch-den-konsum-illegaler-drogen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fontsquirrel.com/fonts/fira-san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jpg"/><Relationship Id="rId4" Type="http://schemas.openxmlformats.org/officeDocument/2006/relationships/image" Target="../media/image19.jpg"/><Relationship Id="rId5" Type="http://schemas.openxmlformats.org/officeDocument/2006/relationships/image" Target="../media/image15.jpg"/><Relationship Id="rId6" Type="http://schemas.openxmlformats.org/officeDocument/2006/relationships/image" Target="../media/image1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twitter.com/googledocs/status/730087240156643328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ctrTitle"/>
          </p:nvPr>
        </p:nvSpPr>
        <p:spPr>
          <a:xfrm>
            <a:off x="779100" y="1991825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Curbing German Drug Misuse</a:t>
            </a:r>
            <a:endParaRPr/>
          </a:p>
        </p:txBody>
      </p:sp>
      <p:sp>
        <p:nvSpPr>
          <p:cNvPr id="85" name="Google Shape;85;p12"/>
          <p:cNvSpPr txBox="1"/>
          <p:nvPr>
            <p:ph type="ctrTitle"/>
          </p:nvPr>
        </p:nvSpPr>
        <p:spPr>
          <a:xfrm>
            <a:off x="779100" y="3802950"/>
            <a:ext cx="5577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Kings of Kelton: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Oscar O’Brien, William Foote, Jared Gage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5043875" y="823550"/>
            <a:ext cx="2958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vs illicit drugs</a:t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4994050" y="1492425"/>
            <a:ext cx="29019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ASD Diagnosis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Bipolar Diagnosis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Codeine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5" y="149813"/>
            <a:ext cx="4843873" cy="484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79100" y="272025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Mental Health and Drug Prescription</a:t>
            </a:r>
            <a:endParaRPr sz="2500"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79100" y="1084600"/>
            <a:ext cx="2857500" cy="34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700"/>
              <a:t>People with an ASD diagnosis have around a 10% chance of having misused fentanyl, stimulants, or buprenorphine, and have the second highest probability of drug misuse.</a:t>
            </a:r>
            <a:endParaRPr sz="1700"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175" y="851150"/>
            <a:ext cx="4885499" cy="39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530000" y="272025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Drug Prescription and Mental Health</a:t>
            </a:r>
            <a:endParaRPr sz="2500"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55600" y="1150138"/>
            <a:ext cx="2608500" cy="31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Around a 20% chance that a person diagnosed with any mental illness measured had misused codeine, even though codeine use was one of the least correlated drugs with a mental health diagnosis</a:t>
            </a:r>
            <a:endParaRPr sz="1800"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125" y="880187"/>
            <a:ext cx="4545623" cy="365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</a:t>
            </a:r>
            <a:endParaRPr/>
          </a:p>
        </p:txBody>
      </p:sp>
      <p:sp>
        <p:nvSpPr>
          <p:cNvPr id="172" name="Google Shape;172;p24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Is location a significant factor with illicit drug use?</a:t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6873628" y="2772325"/>
            <a:ext cx="1639458" cy="24263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;600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650" y="502450"/>
            <a:ext cx="4138598" cy="413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25" y="502450"/>
            <a:ext cx="4138598" cy="413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650" y="502450"/>
            <a:ext cx="4138598" cy="413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25" y="502450"/>
            <a:ext cx="4138598" cy="413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100" y="389362"/>
            <a:ext cx="4364774" cy="436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00" y="389363"/>
            <a:ext cx="4364774" cy="43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700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idx="4294967295" type="ctrTitle"/>
          </p:nvPr>
        </p:nvSpPr>
        <p:spPr>
          <a:xfrm>
            <a:off x="855300" y="1713600"/>
            <a:ext cx="7433400" cy="21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Conclusions</a:t>
            </a:r>
            <a:endParaRPr sz="9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Where do we go from here?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More strict regulations on sufentanil, hydromorphone, and tapentadol which can be gateway drugs</a:t>
            </a:r>
            <a:endParaRPr/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3982400" y="285175"/>
            <a:ext cx="1242600" cy="88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177735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2. Limit prescriptions of codeine to those with mental illnesses</a:t>
            </a:r>
            <a:endParaRPr/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3982400" y="285175"/>
            <a:ext cx="1242600" cy="88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3. Limit those with an ASD diagnosis prescriptions of fentanyl, stimulants, and buprenorphine</a:t>
            </a:r>
            <a:endParaRPr/>
          </a:p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3982400" y="285175"/>
            <a:ext cx="1242600" cy="88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idx="4294967295" type="ctrTitle"/>
          </p:nvPr>
        </p:nvSpPr>
        <p:spPr>
          <a:xfrm>
            <a:off x="1398300" y="1479575"/>
            <a:ext cx="6347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1,581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91" name="Google Shape;91;p13"/>
          <p:cNvSpPr txBox="1"/>
          <p:nvPr>
            <p:ph idx="4294967295" type="subTitle"/>
          </p:nvPr>
        </p:nvSpPr>
        <p:spPr>
          <a:xfrm>
            <a:off x="1398300" y="2734775"/>
            <a:ext cx="6347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overdose deaths in Germany in 2020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</a:t>
            </a:r>
            <a:endParaRPr/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German map plotting data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GADM.org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German Overdose Deaths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Statista Research Department </a:t>
            </a:r>
            <a:endParaRPr/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779100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29" name="Google Shape;229;p32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</a:t>
            </a:r>
            <a:r>
              <a:rPr lang="en"/>
              <a:t>a</a:t>
            </a:r>
            <a:r>
              <a:rPr lang="en"/>
              <a:t>lso </a:t>
            </a:r>
            <a:r>
              <a:rPr lang="en"/>
              <a:t>s</a:t>
            </a:r>
            <a:r>
              <a:rPr lang="en"/>
              <a:t>plit </a:t>
            </a:r>
            <a:r>
              <a:rPr lang="en"/>
              <a:t>y</a:t>
            </a:r>
            <a:r>
              <a:rPr lang="en"/>
              <a:t>our </a:t>
            </a:r>
            <a:r>
              <a:rPr lang="en"/>
              <a:t>c</a:t>
            </a:r>
            <a:r>
              <a:rPr lang="en"/>
              <a:t>ontent</a:t>
            </a:r>
            <a:endParaRPr/>
          </a:p>
        </p:txBody>
      </p:sp>
      <p:sp>
        <p:nvSpPr>
          <p:cNvPr id="230" name="Google Shape;230;p32"/>
          <p:cNvSpPr txBox="1"/>
          <p:nvPr>
            <p:ph idx="2" type="body"/>
          </p:nvPr>
        </p:nvSpPr>
        <p:spPr>
          <a:xfrm>
            <a:off x="4488203" y="1492425"/>
            <a:ext cx="3252900" cy="29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</a:t>
            </a:r>
            <a:r>
              <a:rPr lang="en"/>
              <a:t>has been the symbolic color of elegance, solemnity and authority.</a:t>
            </a:r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779100" y="1492425"/>
            <a:ext cx="2168700" cy="24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38" name="Google Shape;238;p33"/>
          <p:cNvSpPr txBox="1"/>
          <p:nvPr>
            <p:ph idx="2" type="body"/>
          </p:nvPr>
        </p:nvSpPr>
        <p:spPr>
          <a:xfrm>
            <a:off x="3175738" y="1492425"/>
            <a:ext cx="2168700" cy="24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39" name="Google Shape;239;p33"/>
          <p:cNvSpPr txBox="1"/>
          <p:nvPr>
            <p:ph idx="3" type="body"/>
          </p:nvPr>
        </p:nvSpPr>
        <p:spPr>
          <a:xfrm>
            <a:off x="5572375" y="1492425"/>
            <a:ext cx="2168700" cy="242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13247" r="13239" t="0"/>
          <a:stretch/>
        </p:blipFill>
        <p:spPr>
          <a:xfrm>
            <a:off x="3468826" y="0"/>
            <a:ext cx="5675184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3358" y="3729"/>
                  <a:pt x="5435" y="8863"/>
                  <a:pt x="5435" y="14535"/>
                </a:cubicBezTo>
                <a:cubicBezTo>
                  <a:pt x="5437" y="16944"/>
                  <a:pt x="5056" y="19336"/>
                  <a:pt x="4309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6" name="Google Shape;246;p34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4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4"/>
          <p:cNvSpPr txBox="1"/>
          <p:nvPr>
            <p:ph type="title"/>
          </p:nvPr>
        </p:nvSpPr>
        <p:spPr>
          <a:xfrm>
            <a:off x="779100" y="2055200"/>
            <a:ext cx="33525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779100" y="2711625"/>
            <a:ext cx="3352500" cy="17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250" name="Google Shape;250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idx="4294967295" type="title"/>
          </p:nvPr>
        </p:nvSpPr>
        <p:spPr>
          <a:xfrm>
            <a:off x="2293950" y="415550"/>
            <a:ext cx="4556100" cy="8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Want big impact?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b="0" l="7454" r="20871" t="0"/>
          <a:stretch/>
        </p:blipFill>
        <p:spPr>
          <a:xfrm>
            <a:off x="3614014" y="1"/>
            <a:ext cx="5529978" cy="5143500"/>
          </a:xfrm>
          <a:custGeom>
            <a:rect b="b" l="l" r="r" t="t"/>
            <a:pathLst>
              <a:path extrusionOk="0" h="21600" w="21600">
                <a:moveTo>
                  <a:pt x="8131" y="0"/>
                </a:moveTo>
                <a:cubicBezTo>
                  <a:pt x="8421" y="1440"/>
                  <a:pt x="8569" y="2909"/>
                  <a:pt x="8568" y="4382"/>
                </a:cubicBezTo>
                <a:cubicBezTo>
                  <a:pt x="8568" y="11553"/>
                  <a:pt x="5165" y="17869"/>
                  <a:pt x="0" y="215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813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2" name="Google Shape;262;p36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6"/>
          <p:cNvSpPr txBox="1"/>
          <p:nvPr>
            <p:ph idx="4294967295" type="ctrTitle"/>
          </p:nvPr>
        </p:nvSpPr>
        <p:spPr>
          <a:xfrm>
            <a:off x="779100" y="1140788"/>
            <a:ext cx="4282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</a:rPr>
              <a:t>Hello!</a:t>
            </a:r>
            <a:endParaRPr sz="9600">
              <a:solidFill>
                <a:schemeClr val="accent3"/>
              </a:solidFill>
            </a:endParaRPr>
          </a:p>
        </p:txBody>
      </p:sp>
      <p:sp>
        <p:nvSpPr>
          <p:cNvPr id="265" name="Google Shape;265;p36"/>
          <p:cNvSpPr txBox="1"/>
          <p:nvPr>
            <p:ph idx="4294967295" type="subTitle"/>
          </p:nvPr>
        </p:nvSpPr>
        <p:spPr>
          <a:xfrm>
            <a:off x="779100" y="2340411"/>
            <a:ext cx="4282200" cy="16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 am Jayden Smith</a:t>
            </a:r>
            <a:endParaRPr b="1"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I am here because I love to give presentations. 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You can find me at @username</a:t>
            </a:r>
            <a:endParaRPr b="1" sz="2000"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3394643" y="1863300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5164940" y="276300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1624347" y="2763001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779100" y="366270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2469593" y="366270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4319700" y="366270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37"/>
          <p:cNvSpPr/>
          <p:nvPr/>
        </p:nvSpPr>
        <p:spPr>
          <a:xfrm>
            <a:off x="6010193" y="3662703"/>
            <a:ext cx="1538100" cy="44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Lorem Ipsum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80" name="Google Shape;280;p37"/>
          <p:cNvCxnSpPr>
            <a:stCxn id="273" idx="2"/>
            <a:endCxn id="274" idx="0"/>
          </p:cNvCxnSpPr>
          <p:nvPr/>
        </p:nvCxnSpPr>
        <p:spPr>
          <a:xfrm flipH="1" rot="-5400000">
            <a:off x="4820243" y="164925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37"/>
          <p:cNvCxnSpPr>
            <a:stCxn id="275" idx="0"/>
            <a:endCxn id="273" idx="2"/>
          </p:cNvCxnSpPr>
          <p:nvPr/>
        </p:nvCxnSpPr>
        <p:spPr>
          <a:xfrm rot="-5400000">
            <a:off x="3049947" y="164925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37"/>
          <p:cNvCxnSpPr>
            <a:stCxn id="275" idx="2"/>
            <a:endCxn id="277" idx="0"/>
          </p:cNvCxnSpPr>
          <p:nvPr/>
        </p:nvCxnSpPr>
        <p:spPr>
          <a:xfrm flipH="1" rot="-5400000">
            <a:off x="2587347" y="3011551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37"/>
          <p:cNvCxnSpPr>
            <a:stCxn id="276" idx="0"/>
            <a:endCxn id="275" idx="2"/>
          </p:cNvCxnSpPr>
          <p:nvPr/>
        </p:nvCxnSpPr>
        <p:spPr>
          <a:xfrm rot="-5400000">
            <a:off x="1742100" y="301155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37"/>
          <p:cNvCxnSpPr>
            <a:stCxn id="274" idx="2"/>
            <a:endCxn id="279" idx="0"/>
          </p:cNvCxnSpPr>
          <p:nvPr/>
        </p:nvCxnSpPr>
        <p:spPr>
          <a:xfrm flipH="1" rot="-5400000">
            <a:off x="6128090" y="301140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37"/>
          <p:cNvCxnSpPr>
            <a:stCxn id="278" idx="0"/>
            <a:endCxn id="274" idx="2"/>
          </p:cNvCxnSpPr>
          <p:nvPr/>
        </p:nvCxnSpPr>
        <p:spPr>
          <a:xfrm rot="-5400000">
            <a:off x="5282700" y="301155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91" name="Google Shape;291;p38"/>
          <p:cNvGraphicFramePr/>
          <p:nvPr/>
        </p:nvGraphicFramePr>
        <p:xfrm>
          <a:off x="7791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{44E8AB81-B064-44D9-8CE0-3ED475272E0D}</a:tableStyleId>
              </a:tblPr>
              <a:tblGrid>
                <a:gridCol w="1615250"/>
                <a:gridCol w="1615250"/>
                <a:gridCol w="1615250"/>
                <a:gridCol w="1615250"/>
              </a:tblGrid>
              <a:tr h="69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1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2" name="Google Shape;292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/>
          <p:nvPr/>
        </p:nvSpPr>
        <p:spPr>
          <a:xfrm>
            <a:off x="887825" y="967925"/>
            <a:ext cx="7425214" cy="3537208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214313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 txBox="1"/>
          <p:nvPr>
            <p:ph idx="4294967295" type="title"/>
          </p:nvPr>
        </p:nvSpPr>
        <p:spPr>
          <a:xfrm>
            <a:off x="779100" y="3026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2260876" y="1808375"/>
            <a:ext cx="633300" cy="1839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our office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" name="Google Shape;300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9"/>
          <p:cNvSpPr txBox="1"/>
          <p:nvPr>
            <p:ph idx="4294967295" type="body"/>
          </p:nvPr>
        </p:nvSpPr>
        <p:spPr>
          <a:xfrm>
            <a:off x="712350" y="4833175"/>
            <a:ext cx="7719300" cy="18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302" name="Google Shape;302;p39"/>
          <p:cNvSpPr/>
          <p:nvPr/>
        </p:nvSpPr>
        <p:spPr>
          <a:xfrm rot="8100000">
            <a:off x="1476775" y="2021974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/>
          <p:nvPr/>
        </p:nvSpPr>
        <p:spPr>
          <a:xfrm rot="8100000">
            <a:off x="2978400" y="3495649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9"/>
          <p:cNvSpPr/>
          <p:nvPr/>
        </p:nvSpPr>
        <p:spPr>
          <a:xfrm rot="8100000">
            <a:off x="3941750" y="1781499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9"/>
          <p:cNvSpPr/>
          <p:nvPr/>
        </p:nvSpPr>
        <p:spPr>
          <a:xfrm rot="8100000">
            <a:off x="4625450" y="3737524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"/>
          <p:cNvSpPr/>
          <p:nvPr/>
        </p:nvSpPr>
        <p:spPr>
          <a:xfrm rot="8100000">
            <a:off x="6525550" y="2268049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/>
          <p:nvPr/>
        </p:nvSpPr>
        <p:spPr>
          <a:xfrm rot="8100000">
            <a:off x="7139350" y="3790649"/>
            <a:ext cx="143401" cy="143401"/>
          </a:xfrm>
          <a:prstGeom prst="teardrop">
            <a:avLst>
              <a:gd fmla="val 127539" name="adj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idx="4294967295" type="ctrTitle"/>
          </p:nvPr>
        </p:nvSpPr>
        <p:spPr>
          <a:xfrm>
            <a:off x="855300" y="571800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89,526,124$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313" name="Google Shape;313;p40"/>
          <p:cNvSpPr txBox="1"/>
          <p:nvPr>
            <p:ph idx="4294967295" type="subTitle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14" name="Google Shape;314;p40"/>
          <p:cNvSpPr txBox="1"/>
          <p:nvPr>
            <p:ph idx="4294967295" type="ctrTitle"/>
          </p:nvPr>
        </p:nvSpPr>
        <p:spPr>
          <a:xfrm>
            <a:off x="855300" y="3200693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100%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315" name="Google Shape;315;p40"/>
          <p:cNvSpPr txBox="1"/>
          <p:nvPr>
            <p:ph idx="4294967295" type="subTitle"/>
          </p:nvPr>
        </p:nvSpPr>
        <p:spPr>
          <a:xfrm>
            <a:off x="855300" y="4040201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16" name="Google Shape;316;p40"/>
          <p:cNvSpPr txBox="1"/>
          <p:nvPr>
            <p:ph idx="4294967295" type="ctrTitle"/>
          </p:nvPr>
        </p:nvSpPr>
        <p:spPr>
          <a:xfrm>
            <a:off x="855300" y="1886247"/>
            <a:ext cx="7433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317" name="Google Shape;317;p40"/>
          <p:cNvSpPr txBox="1"/>
          <p:nvPr>
            <p:ph idx="4294967295" type="subTitle"/>
          </p:nvPr>
        </p:nvSpPr>
        <p:spPr>
          <a:xfrm>
            <a:off x="855300" y="2725755"/>
            <a:ext cx="7433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18" name="Google Shape;318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idx="4294967295" type="ctrTitle"/>
          </p:nvPr>
        </p:nvSpPr>
        <p:spPr>
          <a:xfrm>
            <a:off x="1398300" y="869550"/>
            <a:ext cx="6347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1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98" name="Google Shape;98;p14"/>
          <p:cNvSpPr txBox="1"/>
          <p:nvPr>
            <p:ph idx="4294967295" type="subTitle"/>
          </p:nvPr>
        </p:nvSpPr>
        <p:spPr>
          <a:xfrm>
            <a:off x="1398300" y="2124749"/>
            <a:ext cx="6347400" cy="21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Number of years from 2012-2020 that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DID NOT </a:t>
            </a:r>
            <a:endParaRPr b="1" sz="4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see a year-over-year increase in German overdose deaths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24" name="Google Shape;324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5" name="Google Shape;325;p41"/>
          <p:cNvGrpSpPr/>
          <p:nvPr/>
        </p:nvGrpSpPr>
        <p:grpSpPr>
          <a:xfrm>
            <a:off x="301995" y="2426525"/>
            <a:ext cx="2136142" cy="1289700"/>
            <a:chOff x="1139495" y="1986800"/>
            <a:chExt cx="2136142" cy="1289700"/>
          </a:xfrm>
        </p:grpSpPr>
        <p:sp>
          <p:nvSpPr>
            <p:cNvPr id="326" name="Google Shape;326;p41"/>
            <p:cNvSpPr txBox="1"/>
            <p:nvPr/>
          </p:nvSpPr>
          <p:spPr>
            <a:xfrm>
              <a:off x="1139495" y="1986800"/>
              <a:ext cx="1308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327" name="Google Shape;327;p41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28" name="Google Shape;328;p41"/>
          <p:cNvGrpSpPr/>
          <p:nvPr/>
        </p:nvGrpSpPr>
        <p:grpSpPr>
          <a:xfrm>
            <a:off x="4372338" y="1500075"/>
            <a:ext cx="2976459" cy="1289700"/>
            <a:chOff x="5209838" y="1060350"/>
            <a:chExt cx="2976459" cy="1289700"/>
          </a:xfrm>
        </p:grpSpPr>
        <p:sp>
          <p:nvSpPr>
            <p:cNvPr id="329" name="Google Shape;329;p41"/>
            <p:cNvSpPr txBox="1"/>
            <p:nvPr/>
          </p:nvSpPr>
          <p:spPr>
            <a:xfrm>
              <a:off x="6696496" y="1060350"/>
              <a:ext cx="1489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330" name="Google Shape;330;p41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31" name="Google Shape;331;p41"/>
          <p:cNvGrpSpPr/>
          <p:nvPr/>
        </p:nvGrpSpPr>
        <p:grpSpPr>
          <a:xfrm>
            <a:off x="4372338" y="3460175"/>
            <a:ext cx="2976459" cy="1289700"/>
            <a:chOff x="5209838" y="3020450"/>
            <a:chExt cx="2976459" cy="1289700"/>
          </a:xfrm>
        </p:grpSpPr>
        <p:sp>
          <p:nvSpPr>
            <p:cNvPr id="332" name="Google Shape;332;p41"/>
            <p:cNvSpPr txBox="1"/>
            <p:nvPr/>
          </p:nvSpPr>
          <p:spPr>
            <a:xfrm>
              <a:off x="6696496" y="3020450"/>
              <a:ext cx="1489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333" name="Google Shape;333;p41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34" name="Google Shape;334;p41"/>
          <p:cNvGrpSpPr/>
          <p:nvPr/>
        </p:nvGrpSpPr>
        <p:grpSpPr>
          <a:xfrm>
            <a:off x="1824713" y="1168188"/>
            <a:ext cx="3814835" cy="3790597"/>
            <a:chOff x="2662213" y="676344"/>
            <a:chExt cx="3814835" cy="3790597"/>
          </a:xfrm>
        </p:grpSpPr>
        <p:sp>
          <p:nvSpPr>
            <p:cNvPr id="335" name="Google Shape;335;p41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gradFill>
              <a:gsLst>
                <a:gs pos="0">
                  <a:schemeClr val="accent2"/>
                </a:gs>
                <a:gs pos="72000">
                  <a:schemeClr val="accent3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" name="Google Shape;338;p41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39" name="Google Shape;339;p4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" name="Google Shape;341;p41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42" name="Google Shape;342;p41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1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41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45" name="Google Shape;345;p41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1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" name="Google Shape;347;p41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03 </a:t>
              </a:r>
              <a:endParaRPr b="1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8" name="Google Shape;348;p41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01 </a:t>
              </a:r>
              <a:endParaRPr b="1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9" name="Google Shape;349;p41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02 </a:t>
              </a:r>
              <a:endParaRPr b="1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779100" y="14924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56" name="Google Shape;356;p42"/>
          <p:cNvSpPr txBox="1"/>
          <p:nvPr>
            <p:ph idx="2" type="body"/>
          </p:nvPr>
        </p:nvSpPr>
        <p:spPr>
          <a:xfrm>
            <a:off x="3175738" y="14924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7" name="Google Shape;357;p42"/>
          <p:cNvSpPr txBox="1"/>
          <p:nvPr>
            <p:ph idx="3" type="body"/>
          </p:nvPr>
        </p:nvSpPr>
        <p:spPr>
          <a:xfrm>
            <a:off x="5572375" y="14924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8" name="Google Shape;358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2"/>
          <p:cNvSpPr txBox="1"/>
          <p:nvPr>
            <p:ph idx="1" type="body"/>
          </p:nvPr>
        </p:nvSpPr>
        <p:spPr>
          <a:xfrm>
            <a:off x="779100" y="31688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0" name="Google Shape;360;p42"/>
          <p:cNvSpPr txBox="1"/>
          <p:nvPr>
            <p:ph idx="2" type="body"/>
          </p:nvPr>
        </p:nvSpPr>
        <p:spPr>
          <a:xfrm>
            <a:off x="3175738" y="31688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61" name="Google Shape;361;p42"/>
          <p:cNvSpPr txBox="1"/>
          <p:nvPr>
            <p:ph idx="3" type="body"/>
          </p:nvPr>
        </p:nvSpPr>
        <p:spPr>
          <a:xfrm>
            <a:off x="5572375" y="3168825"/>
            <a:ext cx="2168700" cy="15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779100" y="4406300"/>
            <a:ext cx="6477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67" name="Google Shape;367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8" name="Google Shape;368;p43"/>
          <p:cNvCxnSpPr/>
          <p:nvPr/>
        </p:nvCxnSpPr>
        <p:spPr>
          <a:xfrm>
            <a:off x="779100" y="1074699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3"/>
          <p:cNvCxnSpPr/>
          <p:nvPr/>
        </p:nvCxnSpPr>
        <p:spPr>
          <a:xfrm>
            <a:off x="779100" y="1784181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3"/>
          <p:cNvCxnSpPr/>
          <p:nvPr/>
        </p:nvCxnSpPr>
        <p:spPr>
          <a:xfrm>
            <a:off x="779100" y="2493663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43"/>
          <p:cNvCxnSpPr/>
          <p:nvPr/>
        </p:nvCxnSpPr>
        <p:spPr>
          <a:xfrm>
            <a:off x="779100" y="3203146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43"/>
          <p:cNvCxnSpPr/>
          <p:nvPr/>
        </p:nvCxnSpPr>
        <p:spPr>
          <a:xfrm>
            <a:off x="779100" y="3934526"/>
            <a:ext cx="6219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3"/>
          <p:cNvSpPr txBox="1"/>
          <p:nvPr/>
        </p:nvSpPr>
        <p:spPr>
          <a:xfrm>
            <a:off x="779100" y="915950"/>
            <a:ext cx="3468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4000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3000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2000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1000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1311995" y="2380936"/>
            <a:ext cx="200700" cy="1553700"/>
          </a:xfrm>
          <a:prstGeom prst="rect">
            <a:avLst/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/>
          <p:nvPr/>
        </p:nvSpPr>
        <p:spPr>
          <a:xfrm>
            <a:off x="1581968" y="1986873"/>
            <a:ext cx="200700" cy="1947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3"/>
          <p:cNvSpPr/>
          <p:nvPr/>
        </p:nvSpPr>
        <p:spPr>
          <a:xfrm>
            <a:off x="1851940" y="2493663"/>
            <a:ext cx="200700" cy="1441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/>
          <p:nvPr/>
        </p:nvSpPr>
        <p:spPr>
          <a:xfrm>
            <a:off x="2818031" y="2694726"/>
            <a:ext cx="200700" cy="1239900"/>
          </a:xfrm>
          <a:prstGeom prst="rect">
            <a:avLst/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/>
          <p:nvPr/>
        </p:nvSpPr>
        <p:spPr>
          <a:xfrm>
            <a:off x="3088004" y="2096343"/>
            <a:ext cx="200700" cy="18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/>
          <p:nvPr/>
        </p:nvSpPr>
        <p:spPr>
          <a:xfrm>
            <a:off x="3357977" y="1229023"/>
            <a:ext cx="200700" cy="2706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/>
          <p:nvPr/>
        </p:nvSpPr>
        <p:spPr>
          <a:xfrm>
            <a:off x="4324068" y="2140118"/>
            <a:ext cx="200700" cy="1794600"/>
          </a:xfrm>
          <a:prstGeom prst="rect">
            <a:avLst/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/>
          <p:nvPr/>
        </p:nvSpPr>
        <p:spPr>
          <a:xfrm>
            <a:off x="4594041" y="1074575"/>
            <a:ext cx="200700" cy="2860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4864013" y="2322561"/>
            <a:ext cx="200700" cy="16119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/>
          <p:nvPr/>
        </p:nvSpPr>
        <p:spPr>
          <a:xfrm>
            <a:off x="5830104" y="2753100"/>
            <a:ext cx="200700" cy="1181400"/>
          </a:xfrm>
          <a:prstGeom prst="rect">
            <a:avLst/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3"/>
          <p:cNvSpPr/>
          <p:nvPr/>
        </p:nvSpPr>
        <p:spPr>
          <a:xfrm>
            <a:off x="6100077" y="1293618"/>
            <a:ext cx="200700" cy="2641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>
            <a:off x="6370050" y="1607408"/>
            <a:ext cx="200700" cy="2327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/>
          <p:nvPr>
            <p:ph idx="4294967295" type="body"/>
          </p:nvPr>
        </p:nvSpPr>
        <p:spPr>
          <a:xfrm>
            <a:off x="1517000" y="373575"/>
            <a:ext cx="26439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Mobile</a:t>
            </a: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91" name="Google Shape;391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2" name="Google Shape;392;p44"/>
          <p:cNvGrpSpPr/>
          <p:nvPr/>
        </p:nvGrpSpPr>
        <p:grpSpPr>
          <a:xfrm>
            <a:off x="5124600" y="373572"/>
            <a:ext cx="2119546" cy="4396359"/>
            <a:chOff x="2547150" y="238125"/>
            <a:chExt cx="2525675" cy="5238750"/>
          </a:xfrm>
        </p:grpSpPr>
        <p:sp>
          <p:nvSpPr>
            <p:cNvPr id="393" name="Google Shape;393;p4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7" name="Google Shape;397;p44"/>
          <p:cNvPicPr preferRelativeResize="0"/>
          <p:nvPr/>
        </p:nvPicPr>
        <p:blipFill rotWithShape="1">
          <a:blip r:embed="rId3">
            <a:alphaModFix/>
          </a:blip>
          <a:srcRect b="23786" l="0" r="0" t="0"/>
          <a:stretch/>
        </p:blipFill>
        <p:spPr>
          <a:xfrm>
            <a:off x="51709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3" name="Google Shape;403;p45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404" name="Google Shape;404;p45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" name="Google Shape;4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/>
          <p:nvPr>
            <p:ph idx="4294967295" type="body"/>
          </p:nvPr>
        </p:nvSpPr>
        <p:spPr>
          <a:xfrm>
            <a:off x="1517000" y="373575"/>
            <a:ext cx="26439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Tablet</a:t>
            </a: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accent1"/>
            </a:gs>
            <a:gs pos="100000">
              <a:schemeClr val="dk1"/>
            </a:gs>
          </a:gsLst>
          <a:lin ang="0" scaled="0"/>
        </a:gra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5" name="Google Shape;415;p46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416" name="Google Shape;416;p4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0" name="Google Shape;420;p46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 txBox="1"/>
          <p:nvPr>
            <p:ph idx="4294967295" type="body"/>
          </p:nvPr>
        </p:nvSpPr>
        <p:spPr>
          <a:xfrm>
            <a:off x="1517000" y="373575"/>
            <a:ext cx="2643900" cy="43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Desktop</a:t>
            </a:r>
            <a:r>
              <a:rPr lang="en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 project</a:t>
            </a:r>
            <a:endParaRPr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7"/>
          <p:cNvPicPr preferRelativeResize="0"/>
          <p:nvPr/>
        </p:nvPicPr>
        <p:blipFill rotWithShape="1">
          <a:blip r:embed="rId3">
            <a:alphaModFix/>
          </a:blip>
          <a:srcRect b="0" l="7454" r="20871" t="0"/>
          <a:stretch/>
        </p:blipFill>
        <p:spPr>
          <a:xfrm>
            <a:off x="3614014" y="1"/>
            <a:ext cx="5529978" cy="5143500"/>
          </a:xfrm>
          <a:custGeom>
            <a:rect b="b" l="l" r="r" t="t"/>
            <a:pathLst>
              <a:path extrusionOk="0" h="21600" w="21600">
                <a:moveTo>
                  <a:pt x="8131" y="0"/>
                </a:moveTo>
                <a:cubicBezTo>
                  <a:pt x="8421" y="1440"/>
                  <a:pt x="8569" y="2909"/>
                  <a:pt x="8568" y="4382"/>
                </a:cubicBezTo>
                <a:cubicBezTo>
                  <a:pt x="8568" y="11553"/>
                  <a:pt x="5165" y="17869"/>
                  <a:pt x="0" y="2156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813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27" name="Google Shape;427;p47"/>
          <p:cNvSpPr/>
          <p:nvPr/>
        </p:nvSpPr>
        <p:spPr>
          <a:xfrm>
            <a:off x="7366595" y="0"/>
            <a:ext cx="1777412" cy="5143500"/>
          </a:xfrm>
          <a:custGeom>
            <a:rect b="b" l="l" r="r" t="t"/>
            <a:pathLst>
              <a:path extrusionOk="0" h="6858000" w="2369883">
                <a:moveTo>
                  <a:pt x="0" y="0"/>
                </a:moveTo>
                <a:cubicBezTo>
                  <a:pt x="1144905" y="1173671"/>
                  <a:pt x="1850327" y="2777998"/>
                  <a:pt x="1850327" y="4547172"/>
                </a:cubicBezTo>
                <a:cubicBezTo>
                  <a:pt x="1851215" y="5336680"/>
                  <a:pt x="1708277" y="6119749"/>
                  <a:pt x="1428432" y="6858000"/>
                </a:cubicBezTo>
                <a:lnTo>
                  <a:pt x="2369883" y="6858000"/>
                </a:lnTo>
                <a:lnTo>
                  <a:pt x="2369883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7"/>
          <p:cNvSpPr/>
          <p:nvPr/>
        </p:nvSpPr>
        <p:spPr>
          <a:xfrm>
            <a:off x="7765453" y="0"/>
            <a:ext cx="1378552" cy="1394079"/>
          </a:xfrm>
          <a:custGeom>
            <a:rect b="b" l="l" r="r" t="t"/>
            <a:pathLst>
              <a:path extrusionOk="0" h="1858772" w="1838070">
                <a:moveTo>
                  <a:pt x="1838071" y="1858772"/>
                </a:moveTo>
                <a:lnTo>
                  <a:pt x="1838071" y="0"/>
                </a:lnTo>
                <a:lnTo>
                  <a:pt x="0" y="0"/>
                </a:lnTo>
                <a:cubicBezTo>
                  <a:pt x="731393" y="489734"/>
                  <a:pt x="1356551" y="1121924"/>
                  <a:pt x="1838071" y="185877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  <a:effectLst>
            <a:outerShdw blurRad="214313" rotWithShape="0" algn="bl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7"/>
          <p:cNvSpPr txBox="1"/>
          <p:nvPr>
            <p:ph idx="4294967295" type="ctrTitle"/>
          </p:nvPr>
        </p:nvSpPr>
        <p:spPr>
          <a:xfrm>
            <a:off x="779100" y="1140788"/>
            <a:ext cx="4282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</a:rPr>
              <a:t>Thanks!</a:t>
            </a:r>
            <a:endParaRPr sz="9600">
              <a:solidFill>
                <a:schemeClr val="accent5"/>
              </a:solidFill>
            </a:endParaRPr>
          </a:p>
        </p:txBody>
      </p:sp>
      <p:sp>
        <p:nvSpPr>
          <p:cNvPr id="430" name="Google Shape;430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47"/>
          <p:cNvSpPr txBox="1"/>
          <p:nvPr>
            <p:ph idx="4294967295" type="body"/>
          </p:nvPr>
        </p:nvSpPr>
        <p:spPr>
          <a:xfrm>
            <a:off x="855300" y="2300600"/>
            <a:ext cx="4694400" cy="178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br>
              <a:rPr lang="en"/>
            </a:br>
            <a:r>
              <a:rPr lang="en"/>
              <a:t>You can find me at: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@username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37" name="Google Shape;437;p48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38" name="Google Shape;438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44" name="Google Shape;444;p49"/>
          <p:cNvSpPr txBox="1"/>
          <p:nvPr>
            <p:ph idx="1" type="body"/>
          </p:nvPr>
        </p:nvSpPr>
        <p:spPr>
          <a:xfrm>
            <a:off x="779100" y="1492425"/>
            <a:ext cx="6962100" cy="196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Fira Sans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Fira Sans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https://www.fontsquirrel.com/fonts/fira-sans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49"/>
          <p:cNvSpPr txBox="1"/>
          <p:nvPr/>
        </p:nvSpPr>
        <p:spPr>
          <a:xfrm>
            <a:off x="779100" y="4028375"/>
            <a:ext cx="584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6" name="Google Shape;446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52" name="Google Shape;452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50"/>
          <p:cNvSpPr/>
          <p:nvPr/>
        </p:nvSpPr>
        <p:spPr>
          <a:xfrm>
            <a:off x="6918709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DEC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4" name="Google Shape;454;p50"/>
          <p:cNvSpPr/>
          <p:nvPr/>
        </p:nvSpPr>
        <p:spPr>
          <a:xfrm>
            <a:off x="6328301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NOV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5737893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OCT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" name="Google Shape;456;p50"/>
          <p:cNvSpPr/>
          <p:nvPr/>
        </p:nvSpPr>
        <p:spPr>
          <a:xfrm>
            <a:off x="5147485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SEP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7" name="Google Shape;457;p50"/>
          <p:cNvSpPr/>
          <p:nvPr/>
        </p:nvSpPr>
        <p:spPr>
          <a:xfrm>
            <a:off x="4557077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AUG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8" name="Google Shape;458;p50"/>
          <p:cNvSpPr/>
          <p:nvPr/>
        </p:nvSpPr>
        <p:spPr>
          <a:xfrm>
            <a:off x="3966669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JUL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50"/>
          <p:cNvSpPr/>
          <p:nvPr/>
        </p:nvSpPr>
        <p:spPr>
          <a:xfrm>
            <a:off x="3376260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JUN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50"/>
          <p:cNvSpPr/>
          <p:nvPr/>
        </p:nvSpPr>
        <p:spPr>
          <a:xfrm>
            <a:off x="2785852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MAY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50"/>
          <p:cNvSpPr/>
          <p:nvPr/>
        </p:nvSpPr>
        <p:spPr>
          <a:xfrm>
            <a:off x="2195444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APR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50"/>
          <p:cNvSpPr/>
          <p:nvPr/>
        </p:nvSpPr>
        <p:spPr>
          <a:xfrm>
            <a:off x="1605036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MAR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1014628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FEB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" name="Google Shape;464;p50"/>
          <p:cNvSpPr/>
          <p:nvPr/>
        </p:nvSpPr>
        <p:spPr>
          <a:xfrm>
            <a:off x="424220" y="2755950"/>
            <a:ext cx="735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JAN</a:t>
            </a:r>
            <a:endParaRPr sz="1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5" name="Google Shape;465;p50"/>
          <p:cNvSpPr/>
          <p:nvPr/>
        </p:nvSpPr>
        <p:spPr>
          <a:xfrm>
            <a:off x="0" y="2755950"/>
            <a:ext cx="5700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66" name="Google Shape;466;p50"/>
          <p:cNvCxnSpPr/>
          <p:nvPr/>
        </p:nvCxnSpPr>
        <p:spPr>
          <a:xfrm rot="10800000">
            <a:off x="6877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7" name="Google Shape;467;p50"/>
          <p:cNvSpPr txBox="1"/>
          <p:nvPr/>
        </p:nvSpPr>
        <p:spPr>
          <a:xfrm>
            <a:off x="651066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68" name="Google Shape;468;p50"/>
          <p:cNvCxnSpPr/>
          <p:nvPr/>
        </p:nvCxnSpPr>
        <p:spPr>
          <a:xfrm rot="10800000">
            <a:off x="1869529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9" name="Google Shape;469;p50"/>
          <p:cNvSpPr txBox="1"/>
          <p:nvPr/>
        </p:nvSpPr>
        <p:spPr>
          <a:xfrm>
            <a:off x="1834184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70" name="Google Shape;470;p50"/>
          <p:cNvCxnSpPr/>
          <p:nvPr/>
        </p:nvCxnSpPr>
        <p:spPr>
          <a:xfrm rot="10800000">
            <a:off x="3051299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1" name="Google Shape;471;p50"/>
          <p:cNvSpPr txBox="1"/>
          <p:nvPr/>
        </p:nvSpPr>
        <p:spPr>
          <a:xfrm>
            <a:off x="3017302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72" name="Google Shape;472;p50"/>
          <p:cNvCxnSpPr/>
          <p:nvPr/>
        </p:nvCxnSpPr>
        <p:spPr>
          <a:xfrm rot="10800000">
            <a:off x="4233070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3" name="Google Shape;473;p50"/>
          <p:cNvSpPr txBox="1"/>
          <p:nvPr/>
        </p:nvSpPr>
        <p:spPr>
          <a:xfrm>
            <a:off x="4200421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74" name="Google Shape;474;p50"/>
          <p:cNvCxnSpPr/>
          <p:nvPr/>
        </p:nvCxnSpPr>
        <p:spPr>
          <a:xfrm rot="10800000">
            <a:off x="5414840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5" name="Google Shape;475;p50"/>
          <p:cNvSpPr txBox="1"/>
          <p:nvPr/>
        </p:nvSpPr>
        <p:spPr>
          <a:xfrm>
            <a:off x="5383539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76" name="Google Shape;476;p50"/>
          <p:cNvCxnSpPr/>
          <p:nvPr/>
        </p:nvCxnSpPr>
        <p:spPr>
          <a:xfrm rot="10800000">
            <a:off x="6596610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7" name="Google Shape;477;p50"/>
          <p:cNvSpPr txBox="1"/>
          <p:nvPr/>
        </p:nvSpPr>
        <p:spPr>
          <a:xfrm>
            <a:off x="6566657" y="172720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78" name="Google Shape;478;p50"/>
          <p:cNvCxnSpPr/>
          <p:nvPr/>
        </p:nvCxnSpPr>
        <p:spPr>
          <a:xfrm rot="10800000">
            <a:off x="1287719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9" name="Google Shape;479;p50"/>
          <p:cNvSpPr txBox="1"/>
          <p:nvPr/>
        </p:nvSpPr>
        <p:spPr>
          <a:xfrm>
            <a:off x="1224984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80" name="Google Shape;480;p50"/>
          <p:cNvCxnSpPr/>
          <p:nvPr/>
        </p:nvCxnSpPr>
        <p:spPr>
          <a:xfrm rot="10800000">
            <a:off x="2469489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1" name="Google Shape;481;p50"/>
          <p:cNvSpPr txBox="1"/>
          <p:nvPr/>
        </p:nvSpPr>
        <p:spPr>
          <a:xfrm>
            <a:off x="2414948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82" name="Google Shape;482;p50"/>
          <p:cNvCxnSpPr/>
          <p:nvPr/>
        </p:nvCxnSpPr>
        <p:spPr>
          <a:xfrm rot="10800000">
            <a:off x="365126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3" name="Google Shape;483;p50"/>
          <p:cNvSpPr txBox="1"/>
          <p:nvPr/>
        </p:nvSpPr>
        <p:spPr>
          <a:xfrm>
            <a:off x="3604912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84" name="Google Shape;484;p50"/>
          <p:cNvCxnSpPr/>
          <p:nvPr/>
        </p:nvCxnSpPr>
        <p:spPr>
          <a:xfrm rot="10800000">
            <a:off x="4833030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5" name="Google Shape;485;p50"/>
          <p:cNvSpPr txBox="1"/>
          <p:nvPr/>
        </p:nvSpPr>
        <p:spPr>
          <a:xfrm>
            <a:off x="4794877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86" name="Google Shape;486;p50"/>
          <p:cNvCxnSpPr/>
          <p:nvPr/>
        </p:nvCxnSpPr>
        <p:spPr>
          <a:xfrm rot="10800000">
            <a:off x="6014801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7" name="Google Shape;487;p50"/>
          <p:cNvSpPr txBox="1"/>
          <p:nvPr/>
        </p:nvSpPr>
        <p:spPr>
          <a:xfrm>
            <a:off x="5984841" y="3648150"/>
            <a:ext cx="1117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88" name="Google Shape;488;p50"/>
          <p:cNvCxnSpPr/>
          <p:nvPr/>
        </p:nvCxnSpPr>
        <p:spPr>
          <a:xfrm rot="10800000">
            <a:off x="7196571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9" name="Google Shape;489;p50"/>
          <p:cNvSpPr txBox="1"/>
          <p:nvPr/>
        </p:nvSpPr>
        <p:spPr>
          <a:xfrm>
            <a:off x="7162772" y="3648150"/>
            <a:ext cx="925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1777400" y="2161800"/>
            <a:ext cx="5589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Utilizing data from Rocky Mountain Poison and Drug Safety center, we aimed to find ways to predict illicit drug use in germany</a:t>
            </a:r>
            <a:endParaRPr/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95" name="Google Shape;495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51"/>
          <p:cNvSpPr/>
          <p:nvPr/>
        </p:nvSpPr>
        <p:spPr>
          <a:xfrm>
            <a:off x="0" y="25996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1"/>
          <p:cNvSpPr/>
          <p:nvPr/>
        </p:nvSpPr>
        <p:spPr>
          <a:xfrm>
            <a:off x="0" y="25996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51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499" name="Google Shape;499;p5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01" name="Google Shape;501;p51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502" name="Google Shape;502;p5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04" name="Google Shape;504;p51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505" name="Google Shape;505;p5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07" name="Google Shape;507;p51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508" name="Google Shape;508;p5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09" name="Google Shape;509;p5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10" name="Google Shape;510;p51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511" name="Google Shape;511;p5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12" name="Google Shape;512;p5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13" name="Google Shape;513;p51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514" name="Google Shape;514;p5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15" name="Google Shape;515;p5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516" name="Google Shape;516;p51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7" name="Google Shape;517;p51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Red is the colour of danger and courage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8" name="Google Shape;518;p51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9" name="Google Shape;519;p51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0" name="Google Shape;520;p51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1" name="Google Shape;521;p51"/>
          <p:cNvSpPr txBox="1"/>
          <p:nvPr/>
        </p:nvSpPr>
        <p:spPr>
          <a:xfrm>
            <a:off x="647433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2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27" name="Google Shape;527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28" name="Google Shape;528;p52"/>
          <p:cNvGraphicFramePr/>
          <p:nvPr/>
        </p:nvGraphicFramePr>
        <p:xfrm>
          <a:off x="7790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{44E8AB81-B064-44D9-8CE0-3ED475272E0D}</a:tableStyleId>
              </a:tblPr>
              <a:tblGrid>
                <a:gridCol w="1150000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  <a:gridCol w="394875"/>
              </a:tblGrid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34" name="Google Shape;534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53"/>
          <p:cNvSpPr/>
          <p:nvPr/>
        </p:nvSpPr>
        <p:spPr>
          <a:xfrm>
            <a:off x="779100" y="1572925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STRENGTHS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6" name="Google Shape;536;p53"/>
          <p:cNvSpPr/>
          <p:nvPr/>
        </p:nvSpPr>
        <p:spPr>
          <a:xfrm>
            <a:off x="4250966" y="1572925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WEAKNESSES</a:t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779100" y="2966731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Black is the color of ebony and of outer space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OPPORTUNITIES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4250966" y="2966731"/>
            <a:ext cx="3334200" cy="12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White is the color of milk and fresh snow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THREATS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9" name="Google Shape;539;p53"/>
          <p:cNvSpPr/>
          <p:nvPr/>
        </p:nvSpPr>
        <p:spPr>
          <a:xfrm>
            <a:off x="3156016" y="1870145"/>
            <a:ext cx="1915800" cy="19158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3"/>
          <p:cNvSpPr/>
          <p:nvPr/>
        </p:nvSpPr>
        <p:spPr>
          <a:xfrm rot="5400000">
            <a:off x="3294147" y="1870145"/>
            <a:ext cx="1915800" cy="19158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3"/>
          <p:cNvSpPr/>
          <p:nvPr/>
        </p:nvSpPr>
        <p:spPr>
          <a:xfrm rot="10800000">
            <a:off x="3294147" y="2009360"/>
            <a:ext cx="1915800" cy="19158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3"/>
          <p:cNvSpPr/>
          <p:nvPr/>
        </p:nvSpPr>
        <p:spPr>
          <a:xfrm rot="-5400000">
            <a:off x="3156016" y="2009360"/>
            <a:ext cx="1915800" cy="1915800"/>
          </a:xfrm>
          <a:prstGeom prst="pie">
            <a:avLst>
              <a:gd fmla="val 10788866" name="adj1"/>
              <a:gd fmla="val 16200000" name="adj2"/>
            </a:avLst>
          </a:prstGeom>
          <a:gradFill>
            <a:gsLst>
              <a:gs pos="0">
                <a:schemeClr val="accent2"/>
              </a:gs>
              <a:gs pos="72000">
                <a:schemeClr val="accent3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3"/>
          <p:cNvSpPr/>
          <p:nvPr/>
        </p:nvSpPr>
        <p:spPr>
          <a:xfrm>
            <a:off x="3597083" y="2269770"/>
            <a:ext cx="263364" cy="3558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ira Sans"/>
              </a:rPr>
              <a:t>S</a:t>
            </a:r>
          </a:p>
        </p:txBody>
      </p:sp>
      <p:sp>
        <p:nvSpPr>
          <p:cNvPr id="544" name="Google Shape;544;p53"/>
          <p:cNvSpPr/>
          <p:nvPr/>
        </p:nvSpPr>
        <p:spPr>
          <a:xfrm>
            <a:off x="4402074" y="2275889"/>
            <a:ext cx="405327" cy="3392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ira Sans"/>
              </a:rPr>
              <a:t>W</a:t>
            </a:r>
          </a:p>
        </p:txBody>
      </p:sp>
      <p:sp>
        <p:nvSpPr>
          <p:cNvPr id="545" name="Google Shape;545;p53"/>
          <p:cNvSpPr/>
          <p:nvPr/>
        </p:nvSpPr>
        <p:spPr>
          <a:xfrm>
            <a:off x="3569670" y="3146695"/>
            <a:ext cx="305953" cy="35587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ira Sans"/>
              </a:rPr>
              <a:t>O</a:t>
            </a:r>
          </a:p>
        </p:txBody>
      </p:sp>
      <p:sp>
        <p:nvSpPr>
          <p:cNvPr id="546" name="Google Shape;546;p53"/>
          <p:cNvSpPr/>
          <p:nvPr/>
        </p:nvSpPr>
        <p:spPr>
          <a:xfrm>
            <a:off x="4492636" y="3152813"/>
            <a:ext cx="259448" cy="3392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Fira Sans"/>
              </a:rPr>
              <a:t>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52" name="Google Shape;552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5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Key Activities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4" name="Google Shape;554;p5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Key Resources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5" name="Google Shape;555;p5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Value Propositions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6" name="Google Shape;556;p5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Customer Relationships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7" name="Google Shape;557;p5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Channels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8" name="Google Shape;558;p5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Customer Segments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9" name="Google Shape;559;p5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Key Partners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0" name="Google Shape;560;p5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Cost Structure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1" name="Google Shape;561;p5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Revenue Streams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b="1" sz="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2" name="Google Shape;562;p54"/>
          <p:cNvSpPr/>
          <p:nvPr/>
        </p:nvSpPr>
        <p:spPr>
          <a:xfrm>
            <a:off x="4279907" y="3732570"/>
            <a:ext cx="215901" cy="214638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3" name="Google Shape;563;p54"/>
          <p:cNvSpPr/>
          <p:nvPr/>
        </p:nvSpPr>
        <p:spPr>
          <a:xfrm>
            <a:off x="6866281" y="543303"/>
            <a:ext cx="215257" cy="19323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54"/>
          <p:cNvSpPr/>
          <p:nvPr/>
        </p:nvSpPr>
        <p:spPr>
          <a:xfrm>
            <a:off x="1702716" y="543215"/>
            <a:ext cx="207088" cy="20707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5" name="Google Shape;565;p54"/>
          <p:cNvSpPr/>
          <p:nvPr/>
        </p:nvSpPr>
        <p:spPr>
          <a:xfrm>
            <a:off x="8608585" y="543301"/>
            <a:ext cx="197012" cy="20770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6" name="Google Shape;566;p54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67" name="Google Shape;567;p54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8" name="Google Shape;568;p54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9" name="Google Shape;569;p54"/>
          <p:cNvSpPr/>
          <p:nvPr/>
        </p:nvSpPr>
        <p:spPr>
          <a:xfrm>
            <a:off x="3424268" y="543232"/>
            <a:ext cx="209587" cy="20960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70" name="Google Shape;570;p54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71" name="Google Shape;571;p54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2" name="Google Shape;572;p54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54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74" name="Google Shape;574;p54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75" name="Google Shape;575;p54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6" name="Google Shape;576;p54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7" name="Google Shape;577;p54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0" name="Google Shape;580;p54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81" name="Google Shape;581;p5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5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5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5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92" name="Google Shape;592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3" name="Google Shape;593;p55"/>
          <p:cNvGrpSpPr/>
          <p:nvPr/>
        </p:nvGrpSpPr>
        <p:grpSpPr>
          <a:xfrm>
            <a:off x="779220" y="1482047"/>
            <a:ext cx="3395267" cy="3052346"/>
            <a:chOff x="3778727" y="4460423"/>
            <a:chExt cx="720160" cy="647438"/>
          </a:xfrm>
        </p:grpSpPr>
        <p:sp>
          <p:nvSpPr>
            <p:cNvPr id="594" name="Google Shape;594;p55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96" name="Google Shape;596;p55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97" name="Google Shape;597;p55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601" name="Google Shape;601;p55"/>
          <p:cNvCxnSpPr/>
          <p:nvPr/>
        </p:nvCxnSpPr>
        <p:spPr>
          <a:xfrm>
            <a:off x="4099103" y="1987581"/>
            <a:ext cx="994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02" name="Google Shape;602;p55"/>
          <p:cNvSpPr txBox="1"/>
          <p:nvPr/>
        </p:nvSpPr>
        <p:spPr>
          <a:xfrm>
            <a:off x="5151584" y="1825687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03" name="Google Shape;603;p55"/>
          <p:cNvCxnSpPr/>
          <p:nvPr/>
        </p:nvCxnSpPr>
        <p:spPr>
          <a:xfrm>
            <a:off x="3952617" y="2440776"/>
            <a:ext cx="1140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04" name="Google Shape;604;p55"/>
          <p:cNvSpPr txBox="1"/>
          <p:nvPr/>
        </p:nvSpPr>
        <p:spPr>
          <a:xfrm>
            <a:off x="5151584" y="2278873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05" name="Google Shape;605;p55"/>
          <p:cNvCxnSpPr/>
          <p:nvPr/>
        </p:nvCxnSpPr>
        <p:spPr>
          <a:xfrm>
            <a:off x="3744450" y="2893971"/>
            <a:ext cx="1349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06" name="Google Shape;606;p55"/>
          <p:cNvSpPr txBox="1"/>
          <p:nvPr/>
        </p:nvSpPr>
        <p:spPr>
          <a:xfrm>
            <a:off x="5151584" y="2732058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07" name="Google Shape;607;p55"/>
          <p:cNvCxnSpPr/>
          <p:nvPr/>
        </p:nvCxnSpPr>
        <p:spPr>
          <a:xfrm>
            <a:off x="3567123" y="3347143"/>
            <a:ext cx="1526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08" name="Google Shape;608;p55"/>
          <p:cNvSpPr txBox="1"/>
          <p:nvPr/>
        </p:nvSpPr>
        <p:spPr>
          <a:xfrm>
            <a:off x="5151584" y="3185244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09" name="Google Shape;609;p55"/>
          <p:cNvCxnSpPr/>
          <p:nvPr/>
        </p:nvCxnSpPr>
        <p:spPr>
          <a:xfrm>
            <a:off x="3374364" y="3800338"/>
            <a:ext cx="17193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10" name="Google Shape;610;p55"/>
          <p:cNvSpPr txBox="1"/>
          <p:nvPr/>
        </p:nvSpPr>
        <p:spPr>
          <a:xfrm>
            <a:off x="5151584" y="3638429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11" name="Google Shape;611;p55"/>
          <p:cNvCxnSpPr/>
          <p:nvPr/>
        </p:nvCxnSpPr>
        <p:spPr>
          <a:xfrm>
            <a:off x="3173913" y="4253509"/>
            <a:ext cx="1911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12" name="Google Shape;612;p55"/>
          <p:cNvSpPr txBox="1"/>
          <p:nvPr/>
        </p:nvSpPr>
        <p:spPr>
          <a:xfrm>
            <a:off x="5151584" y="4091615"/>
            <a:ext cx="2622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18" name="Google Shape;618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9" name="Google Shape;619;p56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779100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0" name="Google Shape;620;p56"/>
          <p:cNvSpPr txBox="1"/>
          <p:nvPr/>
        </p:nvSpPr>
        <p:spPr>
          <a:xfrm>
            <a:off x="783923" y="3390112"/>
            <a:ext cx="14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Imani</a:t>
            </a: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Jackson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21" name="Google Shape;62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9226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2" name="Google Shape;622;p56"/>
          <p:cNvSpPr txBox="1"/>
          <p:nvPr/>
        </p:nvSpPr>
        <p:spPr>
          <a:xfrm>
            <a:off x="2684049" y="3390112"/>
            <a:ext cx="14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Marcos</a:t>
            </a: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Galán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23" name="Google Shape;623;p56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579352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4" name="Google Shape;624;p56"/>
          <p:cNvSpPr txBox="1"/>
          <p:nvPr/>
        </p:nvSpPr>
        <p:spPr>
          <a:xfrm>
            <a:off x="4584175" y="3390112"/>
            <a:ext cx="14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Ixchel Valdía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25" name="Google Shape;625;p56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479478" y="1836175"/>
            <a:ext cx="1429200" cy="142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6" name="Google Shape;626;p56"/>
          <p:cNvSpPr txBox="1"/>
          <p:nvPr/>
        </p:nvSpPr>
        <p:spPr>
          <a:xfrm>
            <a:off x="6484301" y="3390112"/>
            <a:ext cx="14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Nils Årud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7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32" name="Google Shape;632;p5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5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34" name="Google Shape;634;p5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5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5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5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5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5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5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5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5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5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5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5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5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5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5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5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5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5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5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5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5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5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5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5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5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5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5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5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5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5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5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5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5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5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5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5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5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5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5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5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5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5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5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5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5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5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0" name="Google Shape;680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1" name="Google Shape;681;p5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82" name="Google Shape;682;p5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5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5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5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5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5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5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5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5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5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5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5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5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5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5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5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5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5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5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5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5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5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04" name="Google Shape;704;p5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705" name="Google Shape;705;p5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706" name="Google Shape;706;p5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LOW VALUE 1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7" name="Google Shape;707;p5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</a:t>
            </a: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VALUE 1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8" name="Google Shape;708;p5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LOW VALUE 2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9" name="Google Shape;709;p5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HIGH</a:t>
            </a: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VALUE 2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0" name="Google Shape;710;p5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Our company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1" name="Google Shape;711;p5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2" name="Google Shape;712;p5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3" name="Google Shape;713;p5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4" name="Google Shape;714;p5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16" name="Google Shape;716;p5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22" name="Google Shape;722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23" name="Google Shape;723;p58"/>
          <p:cNvGraphicFramePr/>
          <p:nvPr/>
        </p:nvGraphicFramePr>
        <p:xfrm>
          <a:off x="779125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{3A820C4D-F8FE-4F46-8687-B22A94219911}</a:tableStyleId>
              </a:tblPr>
              <a:tblGrid>
                <a:gridCol w="751225"/>
                <a:gridCol w="861025"/>
                <a:gridCol w="861025"/>
                <a:gridCol w="861025"/>
                <a:gridCol w="861025"/>
                <a:gridCol w="861025"/>
                <a:gridCol w="861025"/>
                <a:gridCol w="861025"/>
              </a:tblGrid>
              <a:tr h="304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10:00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- 10:45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11:00 -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11:45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13:30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- 14:15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14:30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- 15:15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15:30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- 16:15</a:t>
                      </a:r>
                      <a:endParaRPr sz="8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9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729" name="Google Shape;729;p5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30" name="Google Shape;730;p59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6" name="Google Shape;736;p5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37" name="Google Shape;737;p59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9" name="Google Shape;739;p5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40" name="Google Shape;740;p59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42" name="Google Shape;742;p59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3" name="Google Shape;743;p59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44" name="Google Shape;744;p5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45" name="Google Shape;745;p59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59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8" name="Google Shape;748;p5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49" name="Google Shape;749;p59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1" name="Google Shape;751;p59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59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3" name="Google Shape;753;p59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54" name="Google Shape;754;p5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55" name="Google Shape;755;p59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59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7" name="Google Shape;757;p59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59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1" name="Google Shape;761;p59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2" name="Google Shape;762;p59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3" name="Google Shape;763;p59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59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59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7" name="Google Shape;767;p59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8" name="Google Shape;768;p59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5" name="Google Shape;775;p5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76" name="Google Shape;776;p59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5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79" name="Google Shape;779;p59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2" name="Google Shape;782;p5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83" name="Google Shape;783;p59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6" name="Google Shape;786;p5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87" name="Google Shape;787;p59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1" name="Google Shape;791;p59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2" name="Google Shape;792;p59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3" name="Google Shape;793;p59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4" name="Google Shape;794;p59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95" name="Google Shape;795;p5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96" name="Google Shape;796;p59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8" name="Google Shape;798;p5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99" name="Google Shape;799;p5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1" name="Google Shape;801;p5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802" name="Google Shape;802;p59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4" name="Google Shape;804;p5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805" name="Google Shape;805;p59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5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808" name="Google Shape;808;p59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2" name="Google Shape;812;p5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813" name="Google Shape;813;p59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5" name="Google Shape;815;p5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816" name="Google Shape;816;p59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19" name="Google Shape;819;p59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20" name="Google Shape;820;p5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821" name="Google Shape;821;p59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3" name="Google Shape;823;p5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824" name="Google Shape;824;p59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9" name="Google Shape;829;p5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30" name="Google Shape;830;p59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2" name="Google Shape;832;p5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33" name="Google Shape;833;p59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8" name="Google Shape;838;p5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39" name="Google Shape;839;p59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4" name="Google Shape;844;p5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45" name="Google Shape;845;p59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9" name="Google Shape;849;p59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59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1" name="Google Shape;851;p59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52" name="Google Shape;852;p5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53" name="Google Shape;853;p59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5" name="Google Shape;855;p5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56" name="Google Shape;856;p59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8" name="Google Shape;858;p5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59" name="Google Shape;859;p59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1" name="Google Shape;861;p59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62" name="Google Shape;862;p5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63" name="Google Shape;863;p5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5" name="Google Shape;865;p5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66" name="Google Shape;866;p59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1" name="Google Shape;871;p5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72" name="Google Shape;872;p59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74" name="Google Shape;874;p59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5" name="Google Shape;875;p59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76" name="Google Shape;876;p5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77" name="Google Shape;877;p59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9" name="Google Shape;879;p5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80" name="Google Shape;880;p59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2" name="Google Shape;882;p59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83" name="Google Shape;883;p5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84" name="Google Shape;884;p59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6" name="Google Shape;886;p5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87" name="Google Shape;887;p59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90" name="Google Shape;890;p59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1" name="Google Shape;891;p59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92" name="Google Shape;892;p5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93" name="Google Shape;893;p59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5" name="Google Shape;895;p5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96" name="Google Shape;896;p59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0" name="Google Shape;900;p5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901" name="Google Shape;901;p59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4" name="Google Shape;904;p5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905" name="Google Shape;905;p59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7" name="Google Shape;907;p5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908" name="Google Shape;908;p59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1" name="Google Shape;911;p5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912" name="Google Shape;912;p59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7" name="Google Shape;917;p5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918" name="Google Shape;918;p59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0" name="Google Shape;920;p5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921" name="Google Shape;921;p5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26" name="Google Shape;926;p59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27" name="Google Shape;927;p5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928" name="Google Shape;928;p59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0" name="Google Shape;930;p5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31" name="Google Shape;931;p59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35" name="Google Shape;935;p59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36" name="Google Shape;936;p5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37" name="Google Shape;937;p59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0" name="Google Shape;940;p5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41" name="Google Shape;941;p59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2" name="Google Shape;942;p59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44" name="Google Shape;944;p59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5" name="Google Shape;945;p59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6" name="Google Shape;946;p59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47" name="Google Shape;947;p5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48" name="Google Shape;948;p59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51" name="Google Shape;951;p59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52" name="Google Shape;952;p5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53" name="Google Shape;953;p59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56" name="Google Shape;956;p59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57" name="Google Shape;957;p5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58" name="Google Shape;958;p59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0" name="Google Shape;960;p59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3" name="Google Shape;963;p5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64" name="Google Shape;964;p59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5" name="Google Shape;965;p59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6" name="Google Shape;966;p59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7" name="Google Shape;967;p5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68" name="Google Shape;968;p59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59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59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1" name="Google Shape;971;p5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72" name="Google Shape;972;p59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59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59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59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6" name="Google Shape;976;p59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7" name="Google Shape;977;p5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78" name="Google Shape;978;p59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9" name="Google Shape;979;p59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0" name="Google Shape;980;p59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3" name="Google Shape;983;p5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84" name="Google Shape;984;p59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6" name="Google Shape;986;p5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87" name="Google Shape;987;p5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93" name="Google Shape;993;p59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94" name="Google Shape;994;p5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95" name="Google Shape;995;p59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0" name="Google Shape;1000;p59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001" name="Google Shape;1001;p5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003" name="Google Shape;1003;p59"/>
          <p:cNvSpPr/>
          <p:nvPr/>
        </p:nvSpPr>
        <p:spPr>
          <a:xfrm>
            <a:off x="6553538" y="21136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59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005" name="Google Shape;1005;p5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59"/>
          <p:cNvSpPr/>
          <p:nvPr/>
        </p:nvSpPr>
        <p:spPr>
          <a:xfrm>
            <a:off x="7438526" y="20930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59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009" name="Google Shape;1009;p5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59"/>
          <p:cNvSpPr/>
          <p:nvPr/>
        </p:nvSpPr>
        <p:spPr>
          <a:xfrm>
            <a:off x="6842198" y="31931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3" name="Google Shape;1013;p59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6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19" name="Google Shape;1019;p60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60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60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60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60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60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6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26" name="Google Shape;1026;p60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0" name="Google Shape;1030;p6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31" name="Google Shape;1031;p60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60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60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6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35" name="Google Shape;1035;p60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60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60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60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60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p6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41" name="Google Shape;1041;p60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60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60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6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45" name="Google Shape;1045;p60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60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60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60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6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50" name="Google Shape;1050;p60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60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60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60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60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6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56" name="Google Shape;1056;p60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60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60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60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60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60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6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63" name="Google Shape;1063;p60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60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6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66" name="Google Shape;1066;p60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60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60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6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70" name="Google Shape;1070;p60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60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60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60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60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60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6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77" name="Google Shape;1077;p60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60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60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60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60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6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83" name="Google Shape;1083;p6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6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6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6" name="Google Shape;1086;p6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87" name="Google Shape;1087;p6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88" name="Google Shape;1088;p6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6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6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6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6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6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6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6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6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8" name="Google Shape;1098;p60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60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60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60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60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60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6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05" name="Google Shape;1105;p60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60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60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60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6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10" name="Google Shape;1110;p60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60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60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p6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16" name="Google Shape;1116;p60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60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60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6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23" name="Google Shape;1123;p60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60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60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60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6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28" name="Google Shape;1128;p60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60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60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60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6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33" name="Google Shape;1133;p60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60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60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60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60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8" name="Google Shape;1138;p6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39" name="Google Shape;1139;p6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6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6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6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6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6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6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6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6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6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9" name="Google Shape;1149;p6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50" name="Google Shape;1150;p60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60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60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3" name="Google Shape;1153;p6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54" name="Google Shape;1154;p6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6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6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6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6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6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6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6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6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4" name="Google Shape;1164;p6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65" name="Google Shape;1165;p60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60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9" name="Google Shape;1169;p6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70" name="Google Shape;1170;p6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6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6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6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6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6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6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6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6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0" name="Google Shape;1180;p6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81" name="Google Shape;1181;p60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6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89" name="Google Shape;1189;p6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6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94" name="Google Shape;1194;p60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6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99" name="Google Shape;1199;p6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6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05" name="Google Shape;1205;p6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1" name="Google Shape;1211;p6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12" name="Google Shape;1212;p60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5" name="Google Shape;1215;p6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16" name="Google Shape;1216;p60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6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22" name="Google Shape;1222;p60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8" name="Google Shape;1228;p6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29" name="Google Shape;1229;p60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6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33" name="Google Shape;1233;p60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6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38" name="Google Shape;1238;p60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6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45" name="Google Shape;1245;p60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2" name="Google Shape;1252;p6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53" name="Google Shape;1253;p60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7" name="Google Shape;1257;p6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58" name="Google Shape;1258;p60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60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6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62" name="Google Shape;1262;p60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6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66" name="Google Shape;1266;p60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6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71" name="Google Shape;1271;p60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6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76" name="Google Shape;1276;p60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60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60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60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60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6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82" name="Google Shape;1282;p60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60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6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6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6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6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6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89" name="Google Shape;1289;p60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60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60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60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60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60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6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97" name="Google Shape;1297;p60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60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60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60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60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60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60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60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60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60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6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10" name="Google Shape;1310;p60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60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60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60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6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15" name="Google Shape;1315;p60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60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60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8" name="Google Shape;1318;p6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19" name="Google Shape;1319;p60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60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60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60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60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60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5" name="Google Shape;1325;p6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26" name="Google Shape;1326;p6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6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6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60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60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60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4" name="Google Shape;1334;p6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35" name="Google Shape;1335;p6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6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6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6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6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48" name="Google Shape;1348;p6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6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61" name="Google Shape;1361;p6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6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74" name="Google Shape;1374;p60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6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81" name="Google Shape;1381;p6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6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97" name="Google Shape;1397;p60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6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02" name="Google Shape;1402;p6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03" name="Google Shape;1403;p6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6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6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6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07" name="Google Shape;1407;p6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6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6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6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11" name="Google Shape;1411;p6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6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6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4" name="Google Shape;1414;p6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15" name="Google Shape;1415;p6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6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6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8" name="Google Shape;1418;p6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19" name="Google Shape;1419;p60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6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28" name="Google Shape;1428;p60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2" name="Google Shape;1452;p6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53" name="Google Shape;1453;p6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54" name="Google Shape;1454;p6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6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6" name="Google Shape;1456;p6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57" name="Google Shape;1457;p6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6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9" name="Google Shape;1459;p6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60" name="Google Shape;1460;p6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6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2" name="Google Shape;1462;p60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63" name="Google Shape;1463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Questions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79100" y="1492425"/>
            <a:ext cx="69621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determine: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Will taking a specific drug as prescribed be correlated with misuse of itself or other drugs?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Is there one mental illness that is more likely to be related to a person misusing drugs or one drug that is correlated with mental illnesses?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Is location a significant factor with illicit drug use?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61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Fira Sans"/>
                <a:ea typeface="Fira Sans"/>
                <a:cs typeface="Fira Sans"/>
                <a:sym typeface="Fira Sans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9" name="Google Shape;1469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0" name="Google Shape;1470;p61"/>
          <p:cNvSpPr txBox="1"/>
          <p:nvPr>
            <p:ph idx="4294967295" type="body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6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6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7" name="Google Shape;1477;p6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78" name="Google Shape;1478;p6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79" name="Google Shape;1479;p6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0" name="Google Shape;1480;p6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1" name="Google Shape;1481;p6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82" name="Google Shape;1482;p6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3" name="Google Shape;1483;p6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4" name="Google Shape;1484;p6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85" name="Google Shape;1485;p6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6" name="Google Shape;1486;p6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7" name="Google Shape;1487;p6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88" name="Google Shape;1488;p6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9" name="Google Shape;1489;p6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</a:t>
            </a:r>
            <a:endParaRPr/>
          </a:p>
        </p:txBody>
      </p:sp>
      <p:sp>
        <p:nvSpPr>
          <p:cNvPr id="118" name="Google Shape;118;p17"/>
          <p:cNvSpPr txBox="1"/>
          <p:nvPr>
            <p:ph idx="1" type="subTitle"/>
          </p:nvPr>
        </p:nvSpPr>
        <p:spPr>
          <a:xfrm>
            <a:off x="779100" y="2713913"/>
            <a:ext cx="50406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Will taking a specific drug as prescribed be correlated with misuse of itself or other drugs?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7062378" y="2810300"/>
            <a:ext cx="1204570" cy="23262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;600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79100" y="8360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Data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325"/>
            <a:ext cx="5953224" cy="350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882450" y="1435850"/>
            <a:ext cx="2317800" cy="32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We made  a correlation chart with the a lot of the different drug conditions to uncover any strong relationships.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79100" y="271700"/>
            <a:ext cx="6962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drugs risk overall drug misuse?</a:t>
            </a:r>
            <a:endParaRPr sz="2500"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79100" y="1124100"/>
            <a:ext cx="2759400" cy="28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700"/>
              <a:t>For people who were taking drugs as prescribed, we found that a person's probability of misusing any of the 14 drugs was very high if they had been prescribed sufentanil (38%), hydromorphone (36.5%), or tapentadol (33%).</a:t>
            </a:r>
            <a:endParaRPr sz="1700"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975" y="746950"/>
            <a:ext cx="4535424" cy="36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ctrTitle"/>
          </p:nvPr>
        </p:nvSpPr>
        <p:spPr>
          <a:xfrm>
            <a:off x="779100" y="1984688"/>
            <a:ext cx="5040600" cy="63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</a:t>
            </a:r>
            <a:endParaRPr/>
          </a:p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779100" y="2713950"/>
            <a:ext cx="5040600" cy="13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Is there a specific drug that is correlated with a mental health diagnosis, or vice versa?</a:t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7062378" y="2810300"/>
            <a:ext cx="1604943" cy="23711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5400700" scaled="0"/>
                </a:gradFill>
                <a:latin typeface="Fira Sans;600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onso template">
  <a:themeElements>
    <a:clrScheme name="Custom 347">
      <a:dk1>
        <a:srgbClr val="410433"/>
      </a:dk1>
      <a:lt1>
        <a:srgbClr val="FFFFFF"/>
      </a:lt1>
      <a:dk2>
        <a:srgbClr val="9C9194"/>
      </a:dk2>
      <a:lt2>
        <a:srgbClr val="EBE7E4"/>
      </a:lt2>
      <a:accent1>
        <a:srgbClr val="77063F"/>
      </a:accent1>
      <a:accent2>
        <a:srgbClr val="AC0C5C"/>
      </a:accent2>
      <a:accent3>
        <a:srgbClr val="C7284F"/>
      </a:accent3>
      <a:accent4>
        <a:srgbClr val="FF7154"/>
      </a:accent4>
      <a:accent5>
        <a:srgbClr val="FF963C"/>
      </a:accent5>
      <a:accent6>
        <a:srgbClr val="FAC12B"/>
      </a:accent6>
      <a:hlink>
        <a:srgbClr val="77063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